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26"/>
  </p:notesMasterIdLst>
  <p:sldIdLst>
    <p:sldId id="256" r:id="rId3"/>
    <p:sldId id="317" r:id="rId4"/>
    <p:sldId id="288" r:id="rId5"/>
    <p:sldId id="321" r:id="rId6"/>
    <p:sldId id="318" r:id="rId7"/>
    <p:sldId id="319" r:id="rId8"/>
    <p:sldId id="320" r:id="rId9"/>
    <p:sldId id="322" r:id="rId10"/>
    <p:sldId id="335" r:id="rId11"/>
    <p:sldId id="326" r:id="rId12"/>
    <p:sldId id="327" r:id="rId13"/>
    <p:sldId id="328" r:id="rId14"/>
    <p:sldId id="329" r:id="rId15"/>
    <p:sldId id="330" r:id="rId16"/>
    <p:sldId id="336" r:id="rId17"/>
    <p:sldId id="331" r:id="rId18"/>
    <p:sldId id="332" r:id="rId19"/>
    <p:sldId id="333" r:id="rId20"/>
    <p:sldId id="334" r:id="rId21"/>
    <p:sldId id="323" r:id="rId22"/>
    <p:sldId id="324" r:id="rId23"/>
    <p:sldId id="325" r:id="rId24"/>
    <p:sldId id="337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69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0775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7cfa781d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7cfa781d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7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57cfa781d9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57cfa781d9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2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5330" y="401475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26525" y="-7975"/>
            <a:ext cx="175500" cy="29283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3">
  <p:cSld name="TITLE + BLANK SLIDE 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>
            <a:off x="8481725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ctrTitle"/>
          </p:nvPr>
        </p:nvSpPr>
        <p:spPr>
          <a:xfrm>
            <a:off x="5869725" y="551025"/>
            <a:ext cx="2808000" cy="7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084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0">
          <p15:clr>
            <a:srgbClr val="FA7B17"/>
          </p15:clr>
        </p15:guide>
        <p15:guide id="2" orient="horz" pos="68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76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2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151600" y="-50"/>
            <a:ext cx="7500403" cy="5143558"/>
          </a:xfrm>
          <a:custGeom>
            <a:avLst/>
            <a:gdLst/>
            <a:ahLst/>
            <a:cxnLst/>
            <a:rect l="l" t="t" r="r" b="b"/>
            <a:pathLst>
              <a:path w="65806" h="47934" extrusionOk="0">
                <a:moveTo>
                  <a:pt x="0" y="0"/>
                </a:moveTo>
                <a:lnTo>
                  <a:pt x="24811" y="23967"/>
                </a:lnTo>
                <a:lnTo>
                  <a:pt x="91" y="47933"/>
                </a:lnTo>
                <a:lnTo>
                  <a:pt x="40994" y="47933"/>
                </a:lnTo>
                <a:lnTo>
                  <a:pt x="65805" y="23967"/>
                </a:lnTo>
                <a:lnTo>
                  <a:pt x="40994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hasCustomPrompt="1"/>
          </p:nvPr>
        </p:nvSpPr>
        <p:spPr>
          <a:xfrm>
            <a:off x="742825" y="450225"/>
            <a:ext cx="17709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2538125" y="184945"/>
            <a:ext cx="31389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2"/>
          </p:nvPr>
        </p:nvSpPr>
        <p:spPr>
          <a:xfrm>
            <a:off x="2538100" y="774136"/>
            <a:ext cx="22434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3" hasCustomPrompt="1"/>
          </p:nvPr>
        </p:nvSpPr>
        <p:spPr>
          <a:xfrm>
            <a:off x="1809625" y="1498950"/>
            <a:ext cx="17709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4"/>
          </p:nvPr>
        </p:nvSpPr>
        <p:spPr>
          <a:xfrm flipH="1">
            <a:off x="3604925" y="1233645"/>
            <a:ext cx="31389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5"/>
          </p:nvPr>
        </p:nvSpPr>
        <p:spPr>
          <a:xfrm>
            <a:off x="3604900" y="1822836"/>
            <a:ext cx="22434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6" hasCustomPrompt="1"/>
          </p:nvPr>
        </p:nvSpPr>
        <p:spPr>
          <a:xfrm>
            <a:off x="1809625" y="2745925"/>
            <a:ext cx="17709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7"/>
          </p:nvPr>
        </p:nvSpPr>
        <p:spPr>
          <a:xfrm flipH="1">
            <a:off x="3604925" y="2480620"/>
            <a:ext cx="31389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8"/>
          </p:nvPr>
        </p:nvSpPr>
        <p:spPr>
          <a:xfrm>
            <a:off x="3604900" y="3069811"/>
            <a:ext cx="22434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9" hasCustomPrompt="1"/>
          </p:nvPr>
        </p:nvSpPr>
        <p:spPr>
          <a:xfrm>
            <a:off x="742825" y="3931860"/>
            <a:ext cx="17709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3"/>
          </p:nvPr>
        </p:nvSpPr>
        <p:spPr>
          <a:xfrm flipH="1">
            <a:off x="2538125" y="3667353"/>
            <a:ext cx="3138900" cy="79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 Semi Condensed Medium"/>
              <a:buNone/>
              <a:defRPr sz="1800"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4"/>
          </p:nvPr>
        </p:nvSpPr>
        <p:spPr>
          <a:xfrm>
            <a:off x="2538100" y="4256544"/>
            <a:ext cx="22434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558472" y="569911"/>
            <a:ext cx="151500" cy="74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659572" y="1618636"/>
            <a:ext cx="151500" cy="74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659572" y="2876536"/>
            <a:ext cx="151500" cy="74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2558472" y="4051536"/>
            <a:ext cx="151500" cy="74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CUSTOM_4_3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1109175" y="3116975"/>
            <a:ext cx="27768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2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0" y="-44625"/>
            <a:ext cx="4396401" cy="5223068"/>
          </a:xfrm>
          <a:custGeom>
            <a:avLst/>
            <a:gdLst/>
            <a:ahLst/>
            <a:cxnLst/>
            <a:rect l="l" t="t" r="r" b="b"/>
            <a:pathLst>
              <a:path w="47249" h="48026" extrusionOk="0">
                <a:moveTo>
                  <a:pt x="1" y="1"/>
                </a:moveTo>
                <a:lnTo>
                  <a:pt x="1" y="48025"/>
                </a:lnTo>
                <a:lnTo>
                  <a:pt x="47249" y="48025"/>
                </a:lnTo>
                <a:lnTo>
                  <a:pt x="30039" y="183"/>
                </a:lnTo>
                <a:lnTo>
                  <a:pt x="1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1177800" y="-44625"/>
            <a:ext cx="143700" cy="296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ctrTitle"/>
          </p:nvPr>
        </p:nvSpPr>
        <p:spPr>
          <a:xfrm>
            <a:off x="1081955" y="1545450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2">
  <p:cSld name="CUSTOM_6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>
            <a:off x="667150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632050" y="402150"/>
            <a:ext cx="41325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3">
  <p:cSld name="CUSTOM_6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>
            <a:off x="8481725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ctrTitle"/>
          </p:nvPr>
        </p:nvSpPr>
        <p:spPr>
          <a:xfrm>
            <a:off x="5869725" y="551025"/>
            <a:ext cx="2808000" cy="7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0">
          <p15:clr>
            <a:srgbClr val="FA7B17"/>
          </p15:clr>
        </p15:guide>
        <p15:guide id="2" orient="horz" pos="68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 type="title">
  <p:cSld name="BIG TITLE OPENING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2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55330" y="401475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26525" y="-7975"/>
            <a:ext cx="175500" cy="29283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13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TITLE + BLANK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1109175" y="3116975"/>
            <a:ext cx="27768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2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0" y="-44625"/>
            <a:ext cx="4396401" cy="5223068"/>
          </a:xfrm>
          <a:custGeom>
            <a:avLst/>
            <a:gdLst/>
            <a:ahLst/>
            <a:cxnLst/>
            <a:rect l="l" t="t" r="r" b="b"/>
            <a:pathLst>
              <a:path w="47249" h="48026" extrusionOk="0">
                <a:moveTo>
                  <a:pt x="1" y="1"/>
                </a:moveTo>
                <a:lnTo>
                  <a:pt x="1" y="48025"/>
                </a:lnTo>
                <a:lnTo>
                  <a:pt x="47249" y="48025"/>
                </a:lnTo>
                <a:lnTo>
                  <a:pt x="30039" y="183"/>
                </a:lnTo>
                <a:lnTo>
                  <a:pt x="1" y="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606951" y="-44625"/>
            <a:ext cx="143700" cy="296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ctrTitle"/>
          </p:nvPr>
        </p:nvSpPr>
        <p:spPr>
          <a:xfrm>
            <a:off x="1081955" y="1545450"/>
            <a:ext cx="3717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04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2">
  <p:cSld name="TITLE + BLANK SLIDE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/>
          <p:nvPr/>
        </p:nvSpPr>
        <p:spPr>
          <a:xfrm>
            <a:off x="667150" y="-7975"/>
            <a:ext cx="143700" cy="292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632050" y="402150"/>
            <a:ext cx="41325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799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 Medium"/>
              <a:buNone/>
              <a:defRPr sz="2800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Char char="●"/>
              <a:defRPr sz="1800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7" r:id="rId4"/>
    <p:sldLayoutId id="2147483658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 Medium"/>
              <a:buNone/>
              <a:defRPr sz="2800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Barlow Semi Condensed"/>
              <a:buNone/>
              <a:defRPr sz="2800">
                <a:solidFill>
                  <a:srgbClr val="666666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Char char="●"/>
              <a:defRPr sz="1800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●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Char char="○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Zilla Slab Light"/>
              <a:buChar char="■"/>
              <a:defRPr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72485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ctrTitle"/>
          </p:nvPr>
        </p:nvSpPr>
        <p:spPr>
          <a:xfrm>
            <a:off x="755576" y="915566"/>
            <a:ext cx="4248472" cy="11064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Ukrainian state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Google Shape;124;p24">
            <a:extLst>
              <a:ext uri="{FF2B5EF4-FFF2-40B4-BE49-F238E27FC236}">
                <a16:creationId xmlns:a16="http://schemas.microsoft.com/office/drawing/2014/main" id="{CC65AED4-53E7-40EF-95C3-FCE56F4CF1C8}"/>
              </a:ext>
            </a:extLst>
          </p:cNvPr>
          <p:cNvSpPr/>
          <p:nvPr/>
        </p:nvSpPr>
        <p:spPr>
          <a:xfrm>
            <a:off x="5580112" y="3867894"/>
            <a:ext cx="3448868" cy="1146590"/>
          </a:xfrm>
          <a:prstGeom prst="rect">
            <a:avLst/>
          </a:prstGeom>
          <a:solidFill>
            <a:schemeClr val="tx2">
              <a:alpha val="86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SzPts val="1100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</a:rPr>
              <a:t>The presentation was prepared by:</a:t>
            </a:r>
          </a:p>
          <a:p>
            <a:pPr marL="0" lvl="0" indent="0">
              <a:buSzPts val="1100"/>
            </a:pP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</a:rPr>
              <a:t>Saveliev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</a:rPr>
              <a:t> A. A.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</a:rPr>
              <a:t>, Dean of the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  <a:cs typeface="Catamaran Thin" panose="020B0604020202020204" charset="0"/>
              </a:rPr>
              <a:t>Educational Institute of Foreign Citizens Training</a:t>
            </a:r>
          </a:p>
          <a:p>
            <a:pPr marL="0" lvl="0" indent="0">
              <a:buSzPts val="1100"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</a:rPr>
              <a:t>Kunitsyn M. V.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</a:rPr>
              <a:t>, Deputy Dean of the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Zilla Slab Light" pitchFamily="2" charset="0"/>
                <a:ea typeface="Zilla Slab Light" pitchFamily="2" charset="0"/>
                <a:cs typeface="Catamaran Thin" panose="020B0604020202020204" charset="0"/>
              </a:rPr>
              <a:t>Educational Institute of Foreign Citizens Training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Zilla Slab Light" pitchFamily="2" charset="0"/>
              <a:ea typeface="Zilla Slab Ligh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391F3-96F7-4A86-9174-346809EEF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Содержимое 5" descr="Укр_вект_гор.png">
            <a:extLst>
              <a:ext uri="{FF2B5EF4-FFF2-40B4-BE49-F238E27FC236}">
                <a16:creationId xmlns:a16="http://schemas.microsoft.com/office/drawing/2014/main" id="{4392F329-5334-472E-91D2-CD40C88C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687" y="2114704"/>
            <a:ext cx="4261863" cy="2660840"/>
          </a:xfrm>
          <a:prstGeom prst="rect">
            <a:avLst/>
          </a:prstGeom>
        </p:spPr>
      </p:pic>
      <p:sp>
        <p:nvSpPr>
          <p:cNvPr id="4" name="Google Shape;173;p20">
            <a:extLst>
              <a:ext uri="{FF2B5EF4-FFF2-40B4-BE49-F238E27FC236}">
                <a16:creationId xmlns:a16="http://schemas.microsoft.com/office/drawing/2014/main" id="{A1145609-DBD6-4CBA-A5FF-9270969A3C06}"/>
              </a:ext>
            </a:extLst>
          </p:cNvPr>
          <p:cNvSpPr txBox="1">
            <a:spLocks/>
          </p:cNvSpPr>
          <p:nvPr/>
        </p:nvSpPr>
        <p:spPr>
          <a:xfrm>
            <a:off x="888001" y="2114704"/>
            <a:ext cx="3620597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Ukraine includes 24 regions and the Autonomous Republic of Crimea.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Ukraine is divided into five regions – Western, Northern, Eastern, Southern, and central Ukraine.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459 cities in Ukraine.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12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2EBD9-DDB3-489A-90A5-D2CCA18BB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Million-plus cities: Kiev</a:t>
            </a:r>
            <a:endParaRPr lang="ru-UA" dirty="0"/>
          </a:p>
        </p:txBody>
      </p:sp>
      <p:pic>
        <p:nvPicPr>
          <p:cNvPr id="3" name="Содержимое 3" descr="киев вечер.jpg">
            <a:extLst>
              <a:ext uri="{FF2B5EF4-FFF2-40B4-BE49-F238E27FC236}">
                <a16:creationId xmlns:a16="http://schemas.microsoft.com/office/drawing/2014/main" id="{8F0C0403-1EF7-490C-9E75-E94A70681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91630"/>
            <a:ext cx="5507984" cy="33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4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01833-6575-43F9-A7F2-52D452727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Million-plus cities: Dnipro</a:t>
            </a:r>
            <a:endParaRPr lang="ru-UA" dirty="0"/>
          </a:p>
        </p:txBody>
      </p:sp>
      <p:pic>
        <p:nvPicPr>
          <p:cNvPr id="3" name="Picture 10" descr="230741">
            <a:extLst>
              <a:ext uri="{FF2B5EF4-FFF2-40B4-BE49-F238E27FC236}">
                <a16:creationId xmlns:a16="http://schemas.microsoft.com/office/drawing/2014/main" id="{D7393B1C-9021-4AA2-BA59-92C3726E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1635646"/>
            <a:ext cx="5364088" cy="3194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57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000CB-445C-420A-A30A-B38AD6F1D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104" y="551025"/>
            <a:ext cx="3169621" cy="706800"/>
          </a:xfrm>
        </p:spPr>
        <p:txBody>
          <a:bodyPr/>
          <a:lstStyle/>
          <a:p>
            <a:r>
              <a:rPr lang="en-US" dirty="0"/>
              <a:t>Million-plus cities: </a:t>
            </a:r>
            <a:r>
              <a:rPr lang="en-US" dirty="0" err="1"/>
              <a:t>Kharkiv</a:t>
            </a:r>
            <a:endParaRPr lang="ru-UA" dirty="0"/>
          </a:p>
        </p:txBody>
      </p:sp>
      <p:pic>
        <p:nvPicPr>
          <p:cNvPr id="3" name="Содержимое 3" descr="харьков веч.jpg">
            <a:extLst>
              <a:ext uri="{FF2B5EF4-FFF2-40B4-BE49-F238E27FC236}">
                <a16:creationId xmlns:a16="http://schemas.microsoft.com/office/drawing/2014/main" id="{7A330710-CBB4-4C30-B0DB-A899A7A3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491630"/>
            <a:ext cx="518940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42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63F2F-C46A-4ECD-94C2-21036149A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Million-plus cities: Odessa</a:t>
            </a:r>
            <a:endParaRPr lang="ru-UA" dirty="0"/>
          </a:p>
        </p:txBody>
      </p:sp>
      <p:pic>
        <p:nvPicPr>
          <p:cNvPr id="3" name="Содержимое 3" descr="одесса.jpg">
            <a:extLst>
              <a:ext uri="{FF2B5EF4-FFF2-40B4-BE49-F238E27FC236}">
                <a16:creationId xmlns:a16="http://schemas.microsoft.com/office/drawing/2014/main" id="{3A6BD501-24B6-4A77-9220-212442E1A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1285798"/>
            <a:ext cx="5114989" cy="35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6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81955" y="1545450"/>
            <a:ext cx="3562053" cy="2052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oldest cities in Ukraine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9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52743-5760-4CCA-9C5C-2CD4E1BD6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Picture 10" descr="ukraina-hersones-drevniy">
            <a:extLst>
              <a:ext uri="{FF2B5EF4-FFF2-40B4-BE49-F238E27FC236}">
                <a16:creationId xmlns:a16="http://schemas.microsoft.com/office/drawing/2014/main" id="{05070399-D426-48FC-B284-DB37E775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78408"/>
            <a:ext cx="3656349" cy="233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9811B925-1F20-48E0-8563-B5EBFAC31CC5}"/>
              </a:ext>
            </a:extLst>
          </p:cNvPr>
          <p:cNvSpPr txBox="1">
            <a:spLocks/>
          </p:cNvSpPr>
          <p:nvPr/>
        </p:nvSpPr>
        <p:spPr>
          <a:xfrm>
            <a:off x="4776152" y="2285967"/>
            <a:ext cx="3104028" cy="34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Chersonesos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date of origin in 424/421 BC.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E6D54-99FE-40ED-87B3-200C31A1B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66821"/>
            <a:ext cx="3782288" cy="2409858"/>
          </a:xfrm>
          <a:prstGeom prst="rect">
            <a:avLst/>
          </a:prstGeom>
        </p:spPr>
      </p:pic>
      <p:sp>
        <p:nvSpPr>
          <p:cNvPr id="8" name="Google Shape;173;p20">
            <a:extLst>
              <a:ext uri="{FF2B5EF4-FFF2-40B4-BE49-F238E27FC236}">
                <a16:creationId xmlns:a16="http://schemas.microsoft.com/office/drawing/2014/main" id="{1326F7BB-0DDC-4BB1-936E-7EE58322D221}"/>
              </a:ext>
            </a:extLst>
          </p:cNvPr>
          <p:cNvSpPr txBox="1">
            <a:spLocks/>
          </p:cNvSpPr>
          <p:nvPr/>
        </p:nvSpPr>
        <p:spPr>
          <a:xfrm>
            <a:off x="323528" y="3776679"/>
            <a:ext cx="3782288" cy="34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Kilia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the oldest city in Ukraine. It is 2,700 years old.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9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637F0-D51B-4A1F-81B6-CE04721011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Picture 4" descr="e836aa0f68ac08cc37fb3fe3834e2dab">
            <a:extLst>
              <a:ext uri="{FF2B5EF4-FFF2-40B4-BE49-F238E27FC236}">
                <a16:creationId xmlns:a16="http://schemas.microsoft.com/office/drawing/2014/main" id="{B0053DD7-CC3D-45D6-909E-3529359CA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1630"/>
            <a:ext cx="3450461" cy="257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Тира-г">
            <a:extLst>
              <a:ext uri="{FF2B5EF4-FFF2-40B4-BE49-F238E27FC236}">
                <a16:creationId xmlns:a16="http://schemas.microsoft.com/office/drawing/2014/main" id="{A0EE68E0-69D9-409C-8C9B-A4BBD46FD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15766"/>
            <a:ext cx="3548730" cy="23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B837A49E-884C-479D-B9EE-49DAE0E2360C}"/>
              </a:ext>
            </a:extLst>
          </p:cNvPr>
          <p:cNvSpPr txBox="1">
            <a:spLocks/>
          </p:cNvSpPr>
          <p:nvPr/>
        </p:nvSpPr>
        <p:spPr>
          <a:xfrm>
            <a:off x="5004048" y="1899433"/>
            <a:ext cx="3470420" cy="65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Belgorod-Dniester - 2500 years old.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8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D2EB3-15EA-4771-B50F-C9FA810B51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52D8B2DF-E29B-4B45-918A-3A52F34708D6}"/>
              </a:ext>
            </a:extLst>
          </p:cNvPr>
          <p:cNvSpPr txBox="1">
            <a:spLocks/>
          </p:cNvSpPr>
          <p:nvPr/>
        </p:nvSpPr>
        <p:spPr>
          <a:xfrm>
            <a:off x="1075666" y="1128328"/>
            <a:ext cx="3470420" cy="50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date of the foundation of Kyiv is 482.</a:t>
            </a:r>
          </a:p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Thus, Kyiv is more than 1500 years old.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8C7A98-DCC9-43AC-81A0-6CF1D83F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79662"/>
            <a:ext cx="7524328" cy="32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03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81955" y="1545450"/>
            <a:ext cx="3634061" cy="2052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Religion in Ukraine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8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subTitle" idx="1"/>
          </p:nvPr>
        </p:nvSpPr>
        <p:spPr>
          <a:xfrm flipH="1">
            <a:off x="2546874" y="866701"/>
            <a:ext cx="3138900" cy="463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Ukrainian state</a:t>
            </a:r>
            <a:endParaRPr lang="en-US"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 idx="3"/>
          </p:nvPr>
        </p:nvSpPr>
        <p:spPr>
          <a:xfrm>
            <a:off x="1834025" y="1506931"/>
            <a:ext cx="17709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02</a:t>
            </a:r>
            <a:endParaRPr dirty="0"/>
          </a:p>
        </p:txBody>
      </p:sp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742825" y="450225"/>
            <a:ext cx="17709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4"/>
          </p:nvPr>
        </p:nvSpPr>
        <p:spPr>
          <a:xfrm flipH="1">
            <a:off x="3604924" y="1783039"/>
            <a:ext cx="2072101" cy="6086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Administrative structure of Ukraine</a:t>
            </a:r>
            <a:endParaRPr lang="en-US" dirty="0"/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 idx="6"/>
          </p:nvPr>
        </p:nvSpPr>
        <p:spPr>
          <a:xfrm>
            <a:off x="2627783" y="2745925"/>
            <a:ext cx="952741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7"/>
          </p:nvPr>
        </p:nvSpPr>
        <p:spPr>
          <a:xfrm flipH="1">
            <a:off x="3604924" y="3031942"/>
            <a:ext cx="3138900" cy="5673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oldest cities in Ukraine</a:t>
            </a:r>
            <a:endParaRPr lang="en-US"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title" idx="9"/>
          </p:nvPr>
        </p:nvSpPr>
        <p:spPr>
          <a:xfrm>
            <a:off x="742825" y="3931860"/>
            <a:ext cx="17709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ubTitle" idx="13"/>
          </p:nvPr>
        </p:nvSpPr>
        <p:spPr>
          <a:xfrm flipH="1">
            <a:off x="2538125" y="4239546"/>
            <a:ext cx="3138900" cy="5760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Religion in Ukraine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0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B6E8E-39EA-4A9C-9807-E24EAF0538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Google Shape;173;p20">
            <a:extLst>
              <a:ext uri="{FF2B5EF4-FFF2-40B4-BE49-F238E27FC236}">
                <a16:creationId xmlns:a16="http://schemas.microsoft.com/office/drawing/2014/main" id="{FA1FE4DA-F5A0-45CC-B92B-42AAAA9F0EBF}"/>
              </a:ext>
            </a:extLst>
          </p:cNvPr>
          <p:cNvSpPr txBox="1">
            <a:spLocks/>
          </p:cNvSpPr>
          <p:nvPr/>
        </p:nvSpPr>
        <p:spPr>
          <a:xfrm>
            <a:off x="611560" y="1378662"/>
            <a:ext cx="6192688" cy="64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Orthodox Christians, Catholics, Muslims, Jews, etc., live in Ukraine. However, the absolute majority of the population (more than 88%) are Christians.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66B099-CD81-4643-9FFC-1190C690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377258"/>
            <a:ext cx="2678580" cy="21963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6CE4C8D-D7E1-4BA6-A017-9E754583A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24" y="2377258"/>
            <a:ext cx="2723128" cy="22030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73;p20">
            <a:extLst>
              <a:ext uri="{FF2B5EF4-FFF2-40B4-BE49-F238E27FC236}">
                <a16:creationId xmlns:a16="http://schemas.microsoft.com/office/drawing/2014/main" id="{E1F75AE6-8C26-4E70-B772-8320C2CE4D43}"/>
              </a:ext>
            </a:extLst>
          </p:cNvPr>
          <p:cNvSpPr txBox="1">
            <a:spLocks/>
          </p:cNvSpPr>
          <p:nvPr/>
        </p:nvSpPr>
        <p:spPr>
          <a:xfrm>
            <a:off x="1194766" y="4580357"/>
            <a:ext cx="2808312" cy="37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Spaso-Preobrazhensky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Cathedral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Google Shape;173;p20">
            <a:extLst>
              <a:ext uri="{FF2B5EF4-FFF2-40B4-BE49-F238E27FC236}">
                <a16:creationId xmlns:a16="http://schemas.microsoft.com/office/drawing/2014/main" id="{FB923291-9604-4FDE-8A54-94BCC35041B6}"/>
              </a:ext>
            </a:extLst>
          </p:cNvPr>
          <p:cNvSpPr txBox="1">
            <a:spLocks/>
          </p:cNvSpPr>
          <p:nvPr/>
        </p:nvSpPr>
        <p:spPr>
          <a:xfrm>
            <a:off x="4915932" y="4556729"/>
            <a:ext cx="2808312" cy="37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Arab Center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4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98B5-321A-42B9-A057-D7C835B0F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E67514D-47CF-4903-91DC-E923BCE10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491629"/>
            <a:ext cx="3312368" cy="248900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A408BD0-EB65-4E5A-B452-2EDD47AA3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40113"/>
            <a:ext cx="2939723" cy="22862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A9F40102-2157-4B5E-B8CE-0A853C3EC238}"/>
              </a:ext>
            </a:extLst>
          </p:cNvPr>
          <p:cNvSpPr txBox="1">
            <a:spLocks/>
          </p:cNvSpPr>
          <p:nvPr/>
        </p:nvSpPr>
        <p:spPr>
          <a:xfrm>
            <a:off x="1403648" y="3980636"/>
            <a:ext cx="2808312" cy="37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Odessa synagogue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Google Shape;173;p20">
            <a:extLst>
              <a:ext uri="{FF2B5EF4-FFF2-40B4-BE49-F238E27FC236}">
                <a16:creationId xmlns:a16="http://schemas.microsoft.com/office/drawing/2014/main" id="{DF5885BD-9190-431E-BF17-1A47BA5EBFE9}"/>
              </a:ext>
            </a:extLst>
          </p:cNvPr>
          <p:cNvSpPr txBox="1">
            <a:spLocks/>
          </p:cNvSpPr>
          <p:nvPr/>
        </p:nvSpPr>
        <p:spPr>
          <a:xfrm>
            <a:off x="5213769" y="2290215"/>
            <a:ext cx="2808312" cy="37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Protestant church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Google Shape;173;p20">
            <a:extLst>
              <a:ext uri="{FF2B5EF4-FFF2-40B4-BE49-F238E27FC236}">
                <a16:creationId xmlns:a16="http://schemas.microsoft.com/office/drawing/2014/main" id="{FDD4C50D-B465-42DE-87BE-B6C866E7681D}"/>
              </a:ext>
            </a:extLst>
          </p:cNvPr>
          <p:cNvSpPr txBox="1">
            <a:spLocks/>
          </p:cNvSpPr>
          <p:nvPr/>
        </p:nvSpPr>
        <p:spPr>
          <a:xfrm>
            <a:off x="5436096" y="1328486"/>
            <a:ext cx="2808312" cy="78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Ukraine is a secular state, and the country's Constitution guarantees freedom of religion.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07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2E3F0-358A-47C9-B09D-6448674D0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829EE8E-7DE0-4504-8CA5-23815696E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396" y="265288"/>
            <a:ext cx="2503497" cy="342599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579B7ED2-B1A6-460C-8A44-4C6D38C22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81125"/>
            <a:ext cx="2550676" cy="34410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57B96AF5-6953-4941-9032-1E4DD3FE28F0}"/>
              </a:ext>
            </a:extLst>
          </p:cNvPr>
          <p:cNvSpPr txBox="1">
            <a:spLocks/>
          </p:cNvSpPr>
          <p:nvPr/>
        </p:nvSpPr>
        <p:spPr>
          <a:xfrm>
            <a:off x="1043608" y="3691285"/>
            <a:ext cx="2096413" cy="37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Church-Lutheran Cathedral of St. Paul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Google Shape;173;p20">
            <a:extLst>
              <a:ext uri="{FF2B5EF4-FFF2-40B4-BE49-F238E27FC236}">
                <a16:creationId xmlns:a16="http://schemas.microsoft.com/office/drawing/2014/main" id="{0A36C9D8-1424-4805-9972-668D4BA5960A}"/>
              </a:ext>
            </a:extLst>
          </p:cNvPr>
          <p:cNvSpPr txBox="1">
            <a:spLocks/>
          </p:cNvSpPr>
          <p:nvPr/>
        </p:nvSpPr>
        <p:spPr>
          <a:xfrm>
            <a:off x="6618620" y="3708166"/>
            <a:ext cx="2059105" cy="37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Church of St. Mary Magdalene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83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CCBB5FE-C953-4B50-9F7B-241846F236CF}"/>
              </a:ext>
            </a:extLst>
          </p:cNvPr>
          <p:cNvGrpSpPr/>
          <p:nvPr/>
        </p:nvGrpSpPr>
        <p:grpSpPr>
          <a:xfrm>
            <a:off x="611560" y="1419622"/>
            <a:ext cx="3542680" cy="3294650"/>
            <a:chOff x="9828584" y="4077483"/>
            <a:chExt cx="3542680" cy="3294650"/>
          </a:xfrm>
        </p:grpSpPr>
        <p:sp>
          <p:nvSpPr>
            <p:cNvPr id="15" name="Google Shape;574;p49">
              <a:extLst>
                <a:ext uri="{FF2B5EF4-FFF2-40B4-BE49-F238E27FC236}">
                  <a16:creationId xmlns:a16="http://schemas.microsoft.com/office/drawing/2014/main" id="{1A0FED52-D6BE-46DF-83F8-939A6EF9CC80}"/>
                </a:ext>
              </a:extLst>
            </p:cNvPr>
            <p:cNvSpPr txBox="1">
              <a:spLocks/>
            </p:cNvSpPr>
            <p:nvPr/>
          </p:nvSpPr>
          <p:spPr>
            <a:xfrm>
              <a:off x="9828584" y="4444447"/>
              <a:ext cx="3542680" cy="2927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400"/>
                <a:buFont typeface="Zilla Slab Light"/>
                <a:buNone/>
                <a:defRPr sz="14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400"/>
                <a:buFont typeface="Zilla Slab Light"/>
                <a:buNone/>
                <a:defRPr sz="14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400"/>
                <a:buFont typeface="Zilla Slab Light"/>
                <a:buNone/>
                <a:defRPr sz="14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400"/>
                <a:buFont typeface="Zilla Slab Light"/>
                <a:buNone/>
                <a:defRPr sz="14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200"/>
                <a:buFont typeface="Zilla Slab Light"/>
                <a:buNone/>
                <a:defRPr sz="1200" b="0" i="0" u="none" strike="noStrike" cap="none">
                  <a:solidFill>
                    <a:srgbClr val="666666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Does anyone have any questions?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Zilla Slab Light"/>
                <a:ea typeface="Zilla Slab Light"/>
                <a:sym typeface="Zilla Slab Ligh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Follow Us on Social Media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Zilla Slab Light"/>
                <a:ea typeface="Zilla Slab Light"/>
                <a:sym typeface="Zilla Slab Ligh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dec.ipig@opu.ua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opu.ua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fspirki.opu.ua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facebook.com/IPIG.ONPU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Project manager: lebedmy@gmail.com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Zilla Slab Light"/>
                <a:ea typeface="Zilla Slab Light"/>
                <a:sym typeface="Zilla Slab Ligh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/>
                  <a:ea typeface="Zilla Slab Light"/>
                  <a:sym typeface="Zilla Slab Light"/>
                </a:rPr>
                <a:t>The presentation was prepared by: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 pitchFamily="2" charset="0"/>
                  <a:ea typeface="Zilla Slab Light" pitchFamily="2" charset="0"/>
                  <a:sym typeface="Zilla Slab Light"/>
                </a:rPr>
                <a:t>Saveliev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 pitchFamily="2" charset="0"/>
                  <a:ea typeface="Zilla Slab Light" pitchFamily="2" charset="0"/>
                  <a:sym typeface="Zilla Slab Light"/>
                </a:rPr>
                <a:t> A. A.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 pitchFamily="2" charset="0"/>
                  <a:ea typeface="Zilla Slab Light" pitchFamily="2" charset="0"/>
                  <a:sym typeface="Zilla Slab Light"/>
                </a:rPr>
                <a:t>, Dean of the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 pitchFamily="2" charset="0"/>
                  <a:ea typeface="Zilla Slab Light" pitchFamily="2" charset="0"/>
                  <a:cs typeface="Catamaran Thin" panose="020B0604020202020204" charset="0"/>
                  <a:sym typeface="Zilla Slab Light"/>
                </a:rPr>
                <a:t>Educational Institute of Foreign Citizens Training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100"/>
                <a:buFont typeface="Zilla Slab Light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 pitchFamily="2" charset="0"/>
                  <a:ea typeface="Zilla Slab Light" pitchFamily="2" charset="0"/>
                  <a:sym typeface="Zilla Slab Light"/>
                </a:rPr>
                <a:t>Kunitsyn M. V.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 pitchFamily="2" charset="0"/>
                  <a:ea typeface="Zilla Slab Light" pitchFamily="2" charset="0"/>
                  <a:sym typeface="Zilla Slab Light"/>
                </a:rPr>
                <a:t>, Deputy Dean of the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Zilla Slab Light" pitchFamily="2" charset="0"/>
                  <a:ea typeface="Zilla Slab Light" pitchFamily="2" charset="0"/>
                  <a:cs typeface="Catamaran Thin" panose="020B0604020202020204" charset="0"/>
                  <a:sym typeface="Zilla Slab Light"/>
                </a:rPr>
                <a:t>Educational Institute of Foreign Citizens Training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Zilla Slab Light" pitchFamily="2" charset="0"/>
                <a:ea typeface="Zilla Slab Light" pitchFamily="2" charset="0"/>
                <a:sym typeface="Zilla Slab Light"/>
              </a:endParaRPr>
            </a:p>
          </p:txBody>
        </p:sp>
        <p:sp>
          <p:nvSpPr>
            <p:cNvPr id="16" name="Google Shape;575;p49">
              <a:extLst>
                <a:ext uri="{FF2B5EF4-FFF2-40B4-BE49-F238E27FC236}">
                  <a16:creationId xmlns:a16="http://schemas.microsoft.com/office/drawing/2014/main" id="{083043D8-8C80-42EA-993B-F86427AA7AB0}"/>
                </a:ext>
              </a:extLst>
            </p:cNvPr>
            <p:cNvSpPr txBox="1">
              <a:spLocks/>
            </p:cNvSpPr>
            <p:nvPr/>
          </p:nvSpPr>
          <p:spPr>
            <a:xfrm>
              <a:off x="9828584" y="4077483"/>
              <a:ext cx="2607300" cy="467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 Medium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"/>
                <a:buNone/>
                <a:defRPr sz="3600" b="0" i="0" u="none" strike="noStrike" cap="none">
                  <a:solidFill>
                    <a:srgbClr val="666666"/>
                  </a:solidFill>
                  <a:latin typeface="Barlow Semi Condensed"/>
                  <a:ea typeface="Barlow Semi Condensed"/>
                  <a:cs typeface="Barlow Semi Condensed"/>
                  <a:sym typeface="Barlow Semi Condensed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3600"/>
                <a:buFont typeface="Barlow Semi Condensed Medium"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Barlow Semi Condensed Medium"/>
                  <a:sym typeface="Barlow Semi Condensed Medium"/>
                </a:rPr>
                <a:t>THANKS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9B6327B-BD6E-489F-AA80-FE7098FD607B}"/>
              </a:ext>
            </a:extLst>
          </p:cNvPr>
          <p:cNvGrpSpPr/>
          <p:nvPr/>
        </p:nvGrpSpPr>
        <p:grpSpPr>
          <a:xfrm>
            <a:off x="755576" y="4728336"/>
            <a:ext cx="1250201" cy="295690"/>
            <a:chOff x="1730542" y="120115"/>
            <a:chExt cx="2869598" cy="67870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320FC81-241A-4982-8F51-6D956DDC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1618" y="126409"/>
              <a:ext cx="666112" cy="666112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FB397E0-C5BA-4F4E-A7E8-036D05373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2694" y="120115"/>
              <a:ext cx="565209" cy="6787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CE7F715-374B-4A2C-A816-9FD0859C2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02867" y="126409"/>
              <a:ext cx="597273" cy="666112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562D5DB-E587-411D-B393-266D70BA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30542" y="126409"/>
              <a:ext cx="666112" cy="6661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81955" y="1545450"/>
            <a:ext cx="3634061" cy="2052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Ukrainian state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2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0708-634E-4FC4-9687-E3C6DAB47B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Ukrainian state</a:t>
            </a:r>
            <a:endParaRPr lang="ru-UA" dirty="0"/>
          </a:p>
        </p:txBody>
      </p:sp>
      <p:sp>
        <p:nvSpPr>
          <p:cNvPr id="4" name="Google Shape;173;p20">
            <a:extLst>
              <a:ext uri="{FF2B5EF4-FFF2-40B4-BE49-F238E27FC236}">
                <a16:creationId xmlns:a16="http://schemas.microsoft.com/office/drawing/2014/main" id="{12FB8F2D-D4F2-4E92-8A02-04DCA7C573DF}"/>
              </a:ext>
            </a:extLst>
          </p:cNvPr>
          <p:cNvSpPr txBox="1">
            <a:spLocks/>
          </p:cNvSpPr>
          <p:nvPr/>
        </p:nvSpPr>
        <p:spPr>
          <a:xfrm>
            <a:off x="6007884" y="3507854"/>
            <a:ext cx="2956604" cy="108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Ukraine is a country in Eastern Europe. Its territory is 603,549 square kilometers. In terms of territory, it ranks second after Russia among European countries.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C81212-DFD1-48B3-BB20-84C75382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35646"/>
            <a:ext cx="4324411" cy="275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C4E93-30B0-457C-B95F-5626CB8C1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8144" y="594754"/>
            <a:ext cx="2808312" cy="486275"/>
          </a:xfrm>
        </p:spPr>
        <p:txBody>
          <a:bodyPr/>
          <a:lstStyle/>
          <a:p>
            <a:r>
              <a:rPr lang="en-US" dirty="0"/>
              <a:t>Ukrainian state</a:t>
            </a:r>
            <a:endParaRPr lang="ru-UA" dirty="0"/>
          </a:p>
        </p:txBody>
      </p:sp>
      <p:pic>
        <p:nvPicPr>
          <p:cNvPr id="3" name="Содержимое 5" descr="независ.jpg">
            <a:extLst>
              <a:ext uri="{FF2B5EF4-FFF2-40B4-BE49-F238E27FC236}">
                <a16:creationId xmlns:a16="http://schemas.microsoft.com/office/drawing/2014/main" id="{37D5093B-7021-494C-B02D-6EDB9B5D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789" y="2571750"/>
            <a:ext cx="6696422" cy="2461790"/>
          </a:xfrm>
          <a:prstGeom prst="rect">
            <a:avLst/>
          </a:prstGeom>
        </p:spPr>
      </p:pic>
      <p:sp>
        <p:nvSpPr>
          <p:cNvPr id="5" name="Google Shape;173;p20">
            <a:extLst>
              <a:ext uri="{FF2B5EF4-FFF2-40B4-BE49-F238E27FC236}">
                <a16:creationId xmlns:a16="http://schemas.microsoft.com/office/drawing/2014/main" id="{5EBE89FE-B0AB-4566-9A39-BB105E3C402D}"/>
              </a:ext>
            </a:extLst>
          </p:cNvPr>
          <p:cNvSpPr txBox="1">
            <a:spLocks/>
          </p:cNvSpPr>
          <p:nvPr/>
        </p:nvSpPr>
        <p:spPr>
          <a:xfrm>
            <a:off x="1331640" y="1707654"/>
            <a:ext cx="4032448" cy="64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August 24, 1991, Ukraine declared independence.</a:t>
            </a:r>
          </a:p>
          <a:p>
            <a:pPr marL="0" indent="0"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full name of the country is the Republic of Ukraine.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3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0708-634E-4FC4-9687-E3C6DAB47B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capital of Ukraine is Kyiv</a:t>
            </a:r>
            <a:endParaRPr lang="ru-UA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3E1704A-2094-4043-B908-55C7A1C5B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1438866"/>
            <a:ext cx="4939979" cy="327668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78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4F666-8009-46F6-9415-ADBAA9380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136" y="483518"/>
            <a:ext cx="2808000" cy="706800"/>
          </a:xfrm>
        </p:spPr>
        <p:txBody>
          <a:bodyPr/>
          <a:lstStyle/>
          <a:p>
            <a:r>
              <a:rPr lang="en-US" dirty="0"/>
              <a:t>Ukrainian state</a:t>
            </a:r>
            <a:endParaRPr lang="ru-UA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863AD44-DD2D-41BF-BED0-831A6104C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2571750"/>
            <a:ext cx="7056784" cy="25554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Google Shape;173;p20">
            <a:extLst>
              <a:ext uri="{FF2B5EF4-FFF2-40B4-BE49-F238E27FC236}">
                <a16:creationId xmlns:a16="http://schemas.microsoft.com/office/drawing/2014/main" id="{B25A0E3C-B90B-468F-9053-37023270F5EE}"/>
              </a:ext>
            </a:extLst>
          </p:cNvPr>
          <p:cNvSpPr txBox="1">
            <a:spLocks/>
          </p:cNvSpPr>
          <p:nvPr/>
        </p:nvSpPr>
        <p:spPr>
          <a:xfrm>
            <a:off x="1008765" y="1079500"/>
            <a:ext cx="5186157" cy="136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Since 2014-a, a parliamentary-presidential republic.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head of state has been the president.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president is elected for five years.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Government Of Ukraine - Cabinet Of Ministers.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head of government is the Prime Minister.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Verkhovna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Rada of Ukraine is the legislative power of the country.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413F9-828A-499B-86CA-10D107B30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Ukrainian state</a:t>
            </a:r>
            <a:endParaRPr lang="ru-UA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E0210246-3C03-4967-BFAE-17B9F7F0C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9"/>
            <a:ext cx="4181911" cy="2304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73;p20">
            <a:extLst>
              <a:ext uri="{FF2B5EF4-FFF2-40B4-BE49-F238E27FC236}">
                <a16:creationId xmlns:a16="http://schemas.microsoft.com/office/drawing/2014/main" id="{15D8966A-F87A-4F0C-A0F0-380CD5E88958}"/>
              </a:ext>
            </a:extLst>
          </p:cNvPr>
          <p:cNvSpPr txBox="1">
            <a:spLocks/>
          </p:cNvSpPr>
          <p:nvPr/>
        </p:nvSpPr>
        <p:spPr>
          <a:xfrm>
            <a:off x="1331640" y="1707654"/>
            <a:ext cx="5040560" cy="64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Verkhovna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Rada of Ukraine is the legislative power of the country.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Verkhovna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Rada consists of 450 deputies.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6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Million-plus cities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81955" y="1545450"/>
            <a:ext cx="4282133" cy="2052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Administrative structure of Ukraine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5507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458</Words>
  <Application>Microsoft Office PowerPoint</Application>
  <PresentationFormat>Экран (16:9)</PresentationFormat>
  <Paragraphs>67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Barlow Semi Condensed</vt:lpstr>
      <vt:lpstr>Barlow Semi Condensed Medium</vt:lpstr>
      <vt:lpstr>Fira Sans Extra Condensed Medium</vt:lpstr>
      <vt:lpstr>Zilla Slab Light</vt:lpstr>
      <vt:lpstr>Simple Light</vt:lpstr>
      <vt:lpstr>1_Simple Light</vt:lpstr>
      <vt:lpstr>Ukrainian state</vt:lpstr>
      <vt:lpstr>02</vt:lpstr>
      <vt:lpstr>Ukrainian state</vt:lpstr>
      <vt:lpstr>Ukrainian state</vt:lpstr>
      <vt:lpstr>Ukrainian state</vt:lpstr>
      <vt:lpstr>The capital of Ukraine is Kyiv</vt:lpstr>
      <vt:lpstr>Ukrainian state</vt:lpstr>
      <vt:lpstr>Ukrainian state</vt:lpstr>
      <vt:lpstr>Administrative structure of Ukraine</vt:lpstr>
      <vt:lpstr>Презентация PowerPoint</vt:lpstr>
      <vt:lpstr>Million-plus cities: Kiev</vt:lpstr>
      <vt:lpstr>Million-plus cities: Dnipro</vt:lpstr>
      <vt:lpstr>Million-plus cities: Kharkiv</vt:lpstr>
      <vt:lpstr>Million-plus cities: Odessa</vt:lpstr>
      <vt:lpstr>The oldest cities in Ukraine</vt:lpstr>
      <vt:lpstr>Презентация PowerPoint</vt:lpstr>
      <vt:lpstr>Презентация PowerPoint</vt:lpstr>
      <vt:lpstr>Презентация PowerPoint</vt:lpstr>
      <vt:lpstr>Religion in Ukraine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MEETING</dc:title>
  <dc:creator>Администратор</dc:creator>
  <cp:lastModifiedBy>Justys</cp:lastModifiedBy>
  <cp:revision>71</cp:revision>
  <dcterms:modified xsi:type="dcterms:W3CDTF">2021-10-06T22:46:48Z</dcterms:modified>
</cp:coreProperties>
</file>